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0" r:id="rId4"/>
    <p:sldId id="257" r:id="rId5"/>
    <p:sldId id="262" r:id="rId6"/>
    <p:sldId id="259" r:id="rId7"/>
    <p:sldId id="258" r:id="rId8"/>
    <p:sldId id="264" r:id="rId9"/>
    <p:sldId id="263" r:id="rId10"/>
    <p:sldId id="265" r:id="rId11"/>
    <p:sldId id="266" r:id="rId12"/>
    <p:sldId id="272" r:id="rId13"/>
    <p:sldId id="267" r:id="rId14"/>
    <p:sldId id="268" r:id="rId15"/>
    <p:sldId id="269" r:id="rId16"/>
    <p:sldId id="273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37"/>
    <p:restoredTop sz="95161"/>
  </p:normalViewPr>
  <p:slideViewPr>
    <p:cSldViewPr snapToGrid="0">
      <p:cViewPr varScale="1">
        <p:scale>
          <a:sx n="97" d="100"/>
          <a:sy n="97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ff.br/prograd/convenio-para-estagio/#:~:text=A%20formaliza%C3%A7%C3%A3o%20do%20est%C3%A1gio%20%C3%A9,Aluno%20e%20a%20Coordena%C3%A7%C3%A3o%20d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57808-E08B-C2C8-CD9B-AB0E48F854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estágio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0A02F0-C0EC-33E9-E197-D3075A59D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/>
              <a:t>DEPARTAMENTO DE DIREITO APLICADO</a:t>
            </a:r>
          </a:p>
          <a:p>
            <a:r>
              <a:rPr lang="pt-BR" dirty="0"/>
              <a:t>CHEFIA: </a:t>
            </a:r>
            <a:r>
              <a:rPr lang="pt-BR" dirty="0" err="1"/>
              <a:t>Profª</a:t>
            </a:r>
            <a:r>
              <a:rPr lang="pt-BR" dirty="0"/>
              <a:t> Cristiana Vianna Veras</a:t>
            </a:r>
          </a:p>
          <a:p>
            <a:r>
              <a:rPr lang="pt-BR" dirty="0"/>
              <a:t>Subchefia: </a:t>
            </a:r>
            <a:r>
              <a:rPr lang="pt-BR" dirty="0" err="1"/>
              <a:t>PROFª</a:t>
            </a:r>
            <a:r>
              <a:rPr lang="pt-BR" dirty="0"/>
              <a:t> RAQUEL NERY CARDOZO</a:t>
            </a: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A6413DC6-E036-E1DB-F8AA-8B136D272C5C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34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50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1AC90D-05A7-21F7-3698-D3EF81F3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MODELO DO RELATÓRIO DE ATIVIDADES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ECA1B8-792E-F6BA-B45C-8F10A8C2D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>
                <a:solidFill>
                  <a:srgbClr val="FF0000"/>
                </a:solidFill>
              </a:rPr>
              <a:t>** Em anexo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F1A63F1-4398-01C5-E83A-3FD3D2913066}"/>
              </a:ext>
            </a:extLst>
          </p:cNvPr>
          <p:cNvSpPr txBox="1"/>
          <p:nvPr/>
        </p:nvSpPr>
        <p:spPr>
          <a:xfrm>
            <a:off x="3272589" y="2935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6146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7B3F4-39A6-3314-48DF-07BCEFD2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CONVÊNIO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11CF9-76DC-F62B-5C65-874D368C8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8</a:t>
            </a:r>
            <a:r>
              <a:rPr lang="pt-BR" sz="1800" b="0" i="0" u="sng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É facultado às instituições de ensino celebrar com entes públicos e privados </a:t>
            </a:r>
            <a:r>
              <a:rPr lang="pt-BR" sz="18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convênio de concessão de estágio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nos quais se explicitem o processo educativo compreendido nas atividades programadas para seus educandos e as condições de que tratam os </a:t>
            </a:r>
            <a:r>
              <a:rPr lang="pt-BR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arts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6</a:t>
            </a:r>
            <a:r>
              <a:rPr lang="pt-BR" sz="1800" b="0" i="0" u="sng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14 desta Lei. </a:t>
            </a: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Parágrafo único.  A </a:t>
            </a:r>
            <a:r>
              <a:rPr lang="pt-BR" sz="18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celebração de convênio de concessão de estágio entre a instituição de ensino e a parte concedente não dispensa a celebração do termo de compromisso 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 que trata o inciso II do caput</a:t>
            </a:r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art. 3</a:t>
            </a:r>
            <a:r>
              <a:rPr lang="pt-BR" sz="1800" b="0" i="0" u="sng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desta Lei. </a:t>
            </a: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7429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7595C-BC62-A967-A2DF-A61845927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Celebração de convênio - </a:t>
            </a:r>
            <a:r>
              <a:rPr lang="pt-BR" dirty="0" err="1"/>
              <a:t>uff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2EDB4C-E8E9-81E0-F440-D0A681206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https://www.uff.br/prograd/convenio-para-estagio/#:~:text=A%20formaliza%C3%A7%C3%A3o%20do%20est%C3%A1gio%20%C3%A9,Aluno%20e%20a%20Coordena%C3%A7%C3%A3o%20de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2848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0E0DCA-3F9A-F688-90DD-62BC27321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JORNADA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1A3173-3AA2-8381-2104-331A80B7A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10.  A jornada de atividade em estágio será definida de comum acordo entre a instituição de ensino, a parte concedente e o aluno estagiário ou seu representante legal, devendo constar do termo de compromisso ser compatível com as atividades escolares e não ultrapassar: </a:t>
            </a: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4 (quatro) horas diárias e 20 (vinte) horas semanais, </a:t>
            </a:r>
            <a:r>
              <a:rPr lang="pt-BR" sz="18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 caso de estudantes de educação especial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dos anos finais do ensino fundamental, na modalidade profissional de educação de jovens e adultos; </a:t>
            </a: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 – 6 (seis) horas diárias e 30 (trinta) horas semanais, </a:t>
            </a:r>
            <a:r>
              <a:rPr lang="pt-BR" sz="1800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 caso de estudantes do ensino superior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da educação profissional de nível médio e do ensino médio regular. </a:t>
            </a: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6964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80CF9-596E-5474-87C6-F93F91EDB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05D5A2-A16B-572A-BE82-346EA936E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1</a:t>
            </a:r>
            <a:r>
              <a:rPr lang="pt-BR" b="0" i="0" u="sng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O estágio relativo a cursos que alternam teoria e prática, nos períodos em que não estão programadas aulas presenciais, </a:t>
            </a:r>
            <a:r>
              <a:rPr lang="pt-BR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poderá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ter jornada de até 40 (quarenta) horas semanais, desde que isso esteja previsto no projeto pedagógico do curso e da instituição de ensino.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8160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E9AF9-31A6-531F-61A0-AE51F0AB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DURAÇÃO DO ESTÁGIO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4BBA2D-8FF0-239B-C56A-3A8DF294F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11.  A duração do estágio, </a:t>
            </a:r>
            <a:r>
              <a:rPr lang="pt-BR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mesma parte concedente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não poderá exceder 2 (dois) anos, exceto quando se tratar de estagiário portador de deficiência. </a:t>
            </a:r>
          </a:p>
        </p:txBody>
      </p:sp>
    </p:spTree>
    <p:extLst>
      <p:ext uri="{BB962C8B-B14F-4D97-AF65-F5344CB8AC3E}">
        <p14:creationId xmlns:p14="http://schemas.microsoft.com/office/powerpoint/2010/main" val="225530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9247F-2947-B218-0FA1-1925BCDF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ATENÇÃO!!!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5E4980-FEC5-9BE9-F424-B6934915F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* Ao migrar do estágio não obrigatório para o obrigatório!</a:t>
            </a:r>
          </a:p>
          <a:p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**O tempo de estágio não obrigatório não poderá ser utilizado para o obrigatório!</a:t>
            </a:r>
          </a:p>
          <a:p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*** Se o aluno iniciou o estágio não obrigatório e depois migrar para o obrigatório, mantendo-se no mesmo escritório, não aproveita o tempo anterior para fins de atividade, mas esbarrará no limite legal de 2 anos na mesma instituição.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8644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51AC89-BB4C-6200-34FC-248AC29C9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incompatibilidade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40DA4A-ACAE-1911-81E7-47B12852D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LEI Nº 8.906, DE 4 DE JULHO DE 1994 (Estatuto OAB) Art. 9º, § 3º: O aluno de curso jurídico que exerça atividade incompatível com a advocacia pode frequentar o estágio ministrado pela respectiva instituição de ensino superior, para fins de aprendizagem, vedada a inscrição na OAB.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* Assim, o aluno que não puder realizar estágio, em equivalência, por incompatibilidade profissional, terá que fazer o estágio presencial.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** O aluno que desenvol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 atividade em local conveniado, mas que não tenha TCE assinado, não poderá ter aproveitamento de estágio.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013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84DE6-99D0-5687-E1AE-79EE755DE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E-mail enviado aos alunos de estágio supervisionado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53B7B1-856D-A815-E2F4-9F84CF2E8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** Em anexo</a:t>
            </a:r>
          </a:p>
        </p:txBody>
      </p:sp>
    </p:spTree>
    <p:extLst>
      <p:ext uri="{BB962C8B-B14F-4D97-AF65-F5344CB8AC3E}">
        <p14:creationId xmlns:p14="http://schemas.microsoft.com/office/powerpoint/2010/main" val="186518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97EC4-FCAB-D76F-5D2E-CE8A79E87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LEGISLAÇÃO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AFC8BA-C047-5B93-DAA8-63B28FD2F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LEI Nº 11.788, DE  25 DE SETEMBRO DE 2008 – Lei do Estágio</a:t>
            </a:r>
          </a:p>
          <a:p>
            <a:r>
              <a:rPr lang="pt-BR" dirty="0"/>
              <a:t>LEI Nº 8.906, DE 4 DE JULHO DE 1994 – Estatuto da OAB</a:t>
            </a:r>
          </a:p>
          <a:p>
            <a:r>
              <a:rPr lang="pt-BR" dirty="0"/>
              <a:t>Resolução UFF 298/2015</a:t>
            </a:r>
          </a:p>
          <a:p>
            <a:r>
              <a:rPr lang="pt-BR" dirty="0"/>
              <a:t>Orientação Normativa nº2 de 2016, UFF</a:t>
            </a:r>
          </a:p>
          <a:p>
            <a:r>
              <a:rPr lang="pt-BR" dirty="0"/>
              <a:t>RESOLUÇÃO CESD/UFF No 01, DE 28 DE JANEIRO DE 2022 - Regimento Interno do Centro de Assistência Jurídica Gratuita da UFF – CAJUFF, vinculado ao Departamento de Direito Aplicado – DDA da Faculdade de Direito.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324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3D771D-1443-A353-3548-CA3469D94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PARA QUE SERVE O ESTÁGIO?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6BBDCD-740C-52DA-E096-992AA4FA2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Meio pelo qual o estagiário aprende na prática das competências de determinada profissão.</a:t>
            </a:r>
          </a:p>
          <a:p>
            <a:pPr algn="just"/>
            <a:r>
              <a:rPr lang="pt-BR" dirty="0"/>
              <a:t>Art. 1º, § 2º, Lei Estágio: </a:t>
            </a:r>
            <a:r>
              <a:rPr lang="pt-BR" i="1" dirty="0"/>
              <a:t>O estágio visa ao aprendizado de competências próprias da atividade profissional e à contextualização curricular, objetivando o desenvolvimento do educando para a vida cidadã e para o trabalho</a:t>
            </a:r>
            <a:r>
              <a:rPr lang="pt-BR" dirty="0"/>
              <a:t>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68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4AE470-0EC6-616C-0F30-027C812B2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TIPOS DE ESTÁGIO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F7F402-9F4B-ED74-DDB8-2FD1FD5CC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Art. 2º, Lei de Estágio  O estágio poderá ser obrigatório ou não-obrigatório, conforme determinação das diretrizes curriculares da etapa, modalidade e área de ensino e do projeto pedagógico do curso. </a:t>
            </a:r>
          </a:p>
          <a:p>
            <a:r>
              <a:rPr lang="pt-BR" dirty="0"/>
              <a:t>§ 1o  </a:t>
            </a:r>
            <a:r>
              <a:rPr lang="pt-BR" b="1" u="sng" dirty="0"/>
              <a:t>Estágio obrigatório </a:t>
            </a:r>
            <a:r>
              <a:rPr lang="pt-BR" dirty="0"/>
              <a:t>é aquele definido como tal no projeto do curso, cuja carga horária é requisito para aprovação e obtenção de diploma. </a:t>
            </a:r>
          </a:p>
          <a:p>
            <a:r>
              <a:rPr lang="pt-BR" dirty="0"/>
              <a:t>§ 2o  </a:t>
            </a:r>
            <a:r>
              <a:rPr lang="pt-BR" b="1" u="sng" dirty="0"/>
              <a:t>Estágio não-obrigatório </a:t>
            </a:r>
            <a:r>
              <a:rPr lang="pt-BR" dirty="0"/>
              <a:t>é aquele desenvolvido como atividade opcional, acrescida à carga horária regular e obrigatória. </a:t>
            </a:r>
          </a:p>
        </p:txBody>
      </p:sp>
    </p:spTree>
    <p:extLst>
      <p:ext uri="{BB962C8B-B14F-4D97-AF65-F5344CB8AC3E}">
        <p14:creationId xmlns:p14="http://schemas.microsoft.com/office/powerpoint/2010/main" val="777237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399F28-E137-9434-63C0-EC5103BA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REQUISITOS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F7B391-0F27-5616-2C14-EDF4D7C02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Art. 3o  O estágio, tanto na hipótese do § 1º (OBRIGATÓRIO)  do art. 2º desta Lei quanto na prevista no § 2º (NÃO OBRIGATÓRIO) do mesmo dispositivo, não cria vínculo empregatício de qualquer natureza, observados os seguintes </a:t>
            </a:r>
            <a:r>
              <a:rPr lang="pt-BR" b="1" u="sng" dirty="0"/>
              <a:t>requisitos:</a:t>
            </a:r>
            <a:r>
              <a:rPr lang="pt-BR" dirty="0"/>
              <a:t> </a:t>
            </a:r>
          </a:p>
          <a:p>
            <a:r>
              <a:rPr lang="pt-BR" dirty="0" err="1"/>
              <a:t>I</a:t>
            </a:r>
            <a:r>
              <a:rPr lang="pt-BR" dirty="0"/>
              <a:t> – </a:t>
            </a:r>
            <a:r>
              <a:rPr lang="pt-BR" b="1" u="sng" dirty="0"/>
              <a:t>matrícula e frequência regular do educando em curso de educação superior,</a:t>
            </a:r>
            <a:r>
              <a:rPr lang="pt-BR" b="1" u="sng" dirty="0">
                <a:solidFill>
                  <a:srgbClr val="FF0000"/>
                </a:solidFill>
              </a:rPr>
              <a:t>*</a:t>
            </a:r>
            <a:r>
              <a:rPr lang="pt-BR" dirty="0"/>
              <a:t> de educação profissional, de ensino médio, da educação especial e nos anos finais do ensino fundamental, na modalidade profissional da educação de jovens e adultos e atestados pela instituição de ensino; </a:t>
            </a:r>
          </a:p>
          <a:p>
            <a:r>
              <a:rPr lang="pt-BR" dirty="0">
                <a:solidFill>
                  <a:srgbClr val="FF0000"/>
                </a:solidFill>
              </a:rPr>
              <a:t>* Desta forma, com a finalização do curso, cessa o vínculo do estágio, sob pena de caracterizar vínculo empregatício (§ 2º)</a:t>
            </a:r>
          </a:p>
          <a:p>
            <a:r>
              <a:rPr lang="pt-BR" dirty="0"/>
              <a:t>II – celebração de </a:t>
            </a:r>
            <a:r>
              <a:rPr lang="pt-BR" b="1" u="sng" dirty="0"/>
              <a:t>termo de compromisso</a:t>
            </a:r>
            <a:r>
              <a:rPr lang="pt-BR" dirty="0">
                <a:solidFill>
                  <a:srgbClr val="FF0000"/>
                </a:solidFill>
              </a:rPr>
              <a:t>*</a:t>
            </a:r>
            <a:r>
              <a:rPr lang="pt-BR" dirty="0"/>
              <a:t> entre o educando, a parte concedente do estágio e a instituição de ensino; </a:t>
            </a:r>
          </a:p>
          <a:p>
            <a:r>
              <a:rPr lang="pt-BR" dirty="0">
                <a:solidFill>
                  <a:srgbClr val="FF0000"/>
                </a:solidFill>
              </a:rPr>
              <a:t>* Desta forma, o TCE deve ser assinado no estágio obrigatório e no não-obrigatório</a:t>
            </a:r>
            <a:endParaRPr lang="pt-BR" dirty="0"/>
          </a:p>
          <a:p>
            <a:r>
              <a:rPr lang="pt-BR" dirty="0"/>
              <a:t>III – </a:t>
            </a:r>
            <a:r>
              <a:rPr lang="pt-BR" b="1" u="sng" dirty="0"/>
              <a:t>compatibilidade entre as atividades</a:t>
            </a:r>
            <a:r>
              <a:rPr lang="pt-BR" dirty="0"/>
              <a:t> desenvolvidas no estágio e aquelas previstas no termo de compromisso. </a:t>
            </a:r>
          </a:p>
        </p:txBody>
      </p:sp>
    </p:spTree>
    <p:extLst>
      <p:ext uri="{BB962C8B-B14F-4D97-AF65-F5344CB8AC3E}">
        <p14:creationId xmlns:p14="http://schemas.microsoft.com/office/powerpoint/2010/main" val="267928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1050B6-92CF-5DAD-E17E-78DA8602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Estágio Não Obrigatório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8CA6D6-4B49-DB33-FCD3-ECBBAF29A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2º, § 2o  Estágio não-obrigatório é aquele desenvolvido como atividade opcional, acrescida à carga horária regular e obrigatória.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3559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54DC0-E1FB-759E-4FA9-575C90017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Estágio Obrigatório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021383-3EE2-FD72-2964-40128E78B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2º, § 1</a:t>
            </a:r>
            <a:r>
              <a:rPr lang="pt-BR" b="0" i="0" u="sng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Estágio obrigatório é aquele definido como tal no projeto do curso, cuja carga horária é requisito para aprovação e obtenção de diploma.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788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4053B-5C51-FF4A-32A9-C0B9A8471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PLANO DE ATIVIDADES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0C1AC0-EC2A-0CB1-728B-F2DB17F24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7º, 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Parágrafo único.  O plano de  atividades do estagiário, elaborado em acordo das 3 (três) partes a que se refere o inciso II do caput</a:t>
            </a:r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art. 3</a:t>
            </a:r>
            <a:r>
              <a:rPr lang="pt-BR" sz="1800" b="0" i="0" u="sng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desta Lei (</a:t>
            </a:r>
            <a:r>
              <a:rPr lang="pt-BR" sz="1800" dirty="0">
                <a:solidFill>
                  <a:srgbClr val="FF0000"/>
                </a:solidFill>
              </a:rPr>
              <a:t>educando, a parte concedente do estágio e a instituição de ensino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), será incorporado ao termo de compromisso por meio de aditivos à medida que for avaliado, progressivamente, o desempenho do estudante. 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590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5A3A1-9E05-9BA1-647D-79B576820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RELATÓRIO DE ATIVIDADES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B4B590-623C-75C4-24E0-16B3F32C2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Art. 7º, Lei Estágio:  São obrigações das instituições de ensino, em relação aos estágios de seus educandos: </a:t>
            </a:r>
          </a:p>
          <a:p>
            <a:r>
              <a:rPr lang="pt-BR" dirty="0" err="1"/>
              <a:t>I</a:t>
            </a:r>
            <a:r>
              <a:rPr lang="pt-BR" dirty="0"/>
              <a:t> – celebrar termo de compromisso com o educando ou com seu representante ou assistente legal, quando ele for absoluta ou relativamente incapaz, e com a parte concedente, indicando as condições de adequação do estágio à proposta pedagógica do curso, à etapa e modalidade da formação escolar do estudante e ao horário e calendário escolar; </a:t>
            </a:r>
          </a:p>
          <a:p>
            <a:r>
              <a:rPr lang="pt-BR" dirty="0"/>
              <a:t>II – avaliar as instalações da parte concedente do estágio e sua adequação à formação cultural e profissional do educando; </a:t>
            </a:r>
          </a:p>
          <a:p>
            <a:r>
              <a:rPr lang="pt-BR" dirty="0"/>
              <a:t>III – indicar professor orientador, da área a ser desenvolvida no estágio, como responsável pelo acompanhamento e avaliação das atividades do estagiário; </a:t>
            </a:r>
          </a:p>
          <a:p>
            <a:r>
              <a:rPr lang="pt-BR" dirty="0"/>
              <a:t>IV – exigir do educando a apresentação periódica, em prazo não superior a 6 (seis) meses, de </a:t>
            </a:r>
            <a:r>
              <a:rPr lang="pt-BR" b="1" u="sng" dirty="0"/>
              <a:t>relatório das atividades;</a:t>
            </a:r>
            <a:r>
              <a:rPr lang="pt-BR" dirty="0"/>
              <a:t> </a:t>
            </a:r>
          </a:p>
          <a:p>
            <a:r>
              <a:rPr lang="pt-BR" dirty="0"/>
              <a:t>Parágrafo único.  O plano de  atividades do estagiário, elaborado em acordo das 3 (três) partes a que se refere o inciso II do caput do art. 3o desta Lei, será incorporado ao termo de compromisso por meio de aditivos à medida que for avaliado, progressivamente, o desempenho do estudante. </a:t>
            </a:r>
          </a:p>
        </p:txBody>
      </p:sp>
    </p:spTree>
    <p:extLst>
      <p:ext uri="{BB962C8B-B14F-4D97-AF65-F5344CB8AC3E}">
        <p14:creationId xmlns:p14="http://schemas.microsoft.com/office/powerpoint/2010/main" val="261524331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Galeria</Template>
  <TotalTime>9056</TotalTime>
  <Words>1334</Words>
  <Application>Microsoft Macintosh PowerPoint</Application>
  <PresentationFormat>Widescreen</PresentationFormat>
  <Paragraphs>61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Galeria</vt:lpstr>
      <vt:lpstr>estágio</vt:lpstr>
      <vt:lpstr>LEGISLAÇÃO</vt:lpstr>
      <vt:lpstr>PARA QUE SERVE O ESTÁGIO?</vt:lpstr>
      <vt:lpstr>TIPOS DE ESTÁGIO</vt:lpstr>
      <vt:lpstr>REQUISITOS</vt:lpstr>
      <vt:lpstr>Estágio Não Obrigatório  </vt:lpstr>
      <vt:lpstr>Estágio Obrigatório </vt:lpstr>
      <vt:lpstr>PLANO DE ATIVIDADES</vt:lpstr>
      <vt:lpstr>RELATÓRIO DE ATIVIDADES</vt:lpstr>
      <vt:lpstr>MODELO DO RELATÓRIO DE ATIVIDADES</vt:lpstr>
      <vt:lpstr>CONVÊNIO</vt:lpstr>
      <vt:lpstr>Celebração de convênio - uff</vt:lpstr>
      <vt:lpstr>JORNADA</vt:lpstr>
      <vt:lpstr>Apresentação do PowerPoint</vt:lpstr>
      <vt:lpstr>DURAÇÃO DO ESTÁGIO</vt:lpstr>
      <vt:lpstr>ATENÇÃO!!!</vt:lpstr>
      <vt:lpstr>incompatibilidade</vt:lpstr>
      <vt:lpstr>E-mail enviado aos alunos de estágio supervisionado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</dc:title>
  <dc:creator>Raquel Cardozo</dc:creator>
  <cp:lastModifiedBy>Raquel Cardozo</cp:lastModifiedBy>
  <cp:revision>10</cp:revision>
  <dcterms:created xsi:type="dcterms:W3CDTF">2023-08-30T18:12:36Z</dcterms:created>
  <dcterms:modified xsi:type="dcterms:W3CDTF">2024-09-25T15:11:49Z</dcterms:modified>
</cp:coreProperties>
</file>